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4"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508C10D-2EAB-4914-8B2D-9F3318599750}" type="datetimeFigureOut">
              <a:rPr lang="en-US" smtClean="0"/>
              <a:t>4/16/2019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B8FCDBA-4DF4-43BC-9063-BE107E838BC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31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08C10D-2EAB-4914-8B2D-9F3318599750}"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FCDBA-4DF4-43BC-9063-BE107E838BC1}" type="slidenum">
              <a:rPr lang="en-US" smtClean="0"/>
              <a:t>‹#›</a:t>
            </a:fld>
            <a:endParaRPr lang="en-US"/>
          </a:p>
        </p:txBody>
      </p:sp>
    </p:spTree>
    <p:extLst>
      <p:ext uri="{BB962C8B-B14F-4D97-AF65-F5344CB8AC3E}">
        <p14:creationId xmlns:p14="http://schemas.microsoft.com/office/powerpoint/2010/main" val="132937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8C10D-2EAB-4914-8B2D-9F3318599750}"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CDBA-4DF4-43BC-9063-BE107E838BC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13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8C10D-2EAB-4914-8B2D-9F3318599750}"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CDBA-4DF4-43BC-9063-BE107E838BC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237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8C10D-2EAB-4914-8B2D-9F3318599750}"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CDBA-4DF4-43BC-9063-BE107E838BC1}" type="slidenum">
              <a:rPr lang="en-US" smtClean="0"/>
              <a:t>‹#›</a:t>
            </a:fld>
            <a:endParaRPr lang="en-US"/>
          </a:p>
        </p:txBody>
      </p:sp>
    </p:spTree>
    <p:extLst>
      <p:ext uri="{BB962C8B-B14F-4D97-AF65-F5344CB8AC3E}">
        <p14:creationId xmlns:p14="http://schemas.microsoft.com/office/powerpoint/2010/main" val="651484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8C10D-2EAB-4914-8B2D-9F3318599750}"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CDBA-4DF4-43BC-9063-BE107E838BC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012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8C10D-2EAB-4914-8B2D-9F3318599750}"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CDBA-4DF4-43BC-9063-BE107E838BC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23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8C10D-2EAB-4914-8B2D-9F3318599750}"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CDBA-4DF4-43BC-9063-BE107E838B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940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8C10D-2EAB-4914-8B2D-9F3318599750}"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CDBA-4DF4-43BC-9063-BE107E838BC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47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8C10D-2EAB-4914-8B2D-9F3318599750}"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CDBA-4DF4-43BC-9063-BE107E838BC1}" type="slidenum">
              <a:rPr lang="en-US" smtClean="0"/>
              <a:t>‹#›</a:t>
            </a:fld>
            <a:endParaRPr lang="en-US"/>
          </a:p>
        </p:txBody>
      </p:sp>
    </p:spTree>
    <p:extLst>
      <p:ext uri="{BB962C8B-B14F-4D97-AF65-F5344CB8AC3E}">
        <p14:creationId xmlns:p14="http://schemas.microsoft.com/office/powerpoint/2010/main" val="4486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8C10D-2EAB-4914-8B2D-9F3318599750}"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FCDBA-4DF4-43BC-9063-BE107E838BC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00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08C10D-2EAB-4914-8B2D-9F3318599750}"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FCDBA-4DF4-43BC-9063-BE107E838BC1}" type="slidenum">
              <a:rPr lang="en-US" smtClean="0"/>
              <a:t>‹#›</a:t>
            </a:fld>
            <a:endParaRPr lang="en-US"/>
          </a:p>
        </p:txBody>
      </p:sp>
    </p:spTree>
    <p:extLst>
      <p:ext uri="{BB962C8B-B14F-4D97-AF65-F5344CB8AC3E}">
        <p14:creationId xmlns:p14="http://schemas.microsoft.com/office/powerpoint/2010/main" val="310585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08C10D-2EAB-4914-8B2D-9F3318599750}" type="datetimeFigureOut">
              <a:rPr lang="en-US" smtClean="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FCDBA-4DF4-43BC-9063-BE107E838BC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69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08C10D-2EAB-4914-8B2D-9F3318599750}"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FCDBA-4DF4-43BC-9063-BE107E838B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58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8C10D-2EAB-4914-8B2D-9F3318599750}"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FCDBA-4DF4-43BC-9063-BE107E838BC1}" type="slidenum">
              <a:rPr lang="en-US" smtClean="0"/>
              <a:t>‹#›</a:t>
            </a:fld>
            <a:endParaRPr lang="en-US"/>
          </a:p>
        </p:txBody>
      </p:sp>
    </p:spTree>
    <p:extLst>
      <p:ext uri="{BB962C8B-B14F-4D97-AF65-F5344CB8AC3E}">
        <p14:creationId xmlns:p14="http://schemas.microsoft.com/office/powerpoint/2010/main" val="266961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08C10D-2EAB-4914-8B2D-9F3318599750}"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FCDBA-4DF4-43BC-9063-BE107E838BC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194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08C10D-2EAB-4914-8B2D-9F3318599750}"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FCDBA-4DF4-43BC-9063-BE107E838BC1}" type="slidenum">
              <a:rPr lang="en-US" smtClean="0"/>
              <a:t>‹#›</a:t>
            </a:fld>
            <a:endParaRPr lang="en-US"/>
          </a:p>
        </p:txBody>
      </p:sp>
    </p:spTree>
    <p:extLst>
      <p:ext uri="{BB962C8B-B14F-4D97-AF65-F5344CB8AC3E}">
        <p14:creationId xmlns:p14="http://schemas.microsoft.com/office/powerpoint/2010/main" val="209982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08C10D-2EAB-4914-8B2D-9F3318599750}" type="datetimeFigureOut">
              <a:rPr lang="en-US" smtClean="0"/>
              <a:t>4/16/2019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8FCDBA-4DF4-43BC-9063-BE107E838BC1}" type="slidenum">
              <a:rPr lang="en-US" smtClean="0"/>
              <a:t>‹#›</a:t>
            </a:fld>
            <a:endParaRPr lang="en-US"/>
          </a:p>
        </p:txBody>
      </p:sp>
    </p:spTree>
    <p:extLst>
      <p:ext uri="{BB962C8B-B14F-4D97-AF65-F5344CB8AC3E}">
        <p14:creationId xmlns:p14="http://schemas.microsoft.com/office/powerpoint/2010/main" val="2097904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clever.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448D-FF19-41C8-9788-1783B7DD4BD5}"/>
              </a:ext>
            </a:extLst>
          </p:cNvPr>
          <p:cNvSpPr>
            <a:spLocks noGrp="1"/>
          </p:cNvSpPr>
          <p:nvPr>
            <p:ph type="ctrTitle"/>
          </p:nvPr>
        </p:nvSpPr>
        <p:spPr/>
        <p:txBody>
          <a:bodyPr/>
          <a:lstStyle/>
          <a:p>
            <a:r>
              <a:rPr lang="en-US" dirty="0"/>
              <a:t>Note-taking in APEX</a:t>
            </a:r>
          </a:p>
        </p:txBody>
      </p:sp>
      <p:sp>
        <p:nvSpPr>
          <p:cNvPr id="3" name="Subtitle 2">
            <a:extLst>
              <a:ext uri="{FF2B5EF4-FFF2-40B4-BE49-F238E27FC236}">
                <a16:creationId xmlns:a16="http://schemas.microsoft.com/office/drawing/2014/main" id="{048AB8C1-1465-4B0B-9BE6-A4B7464D94F1}"/>
              </a:ext>
            </a:extLst>
          </p:cNvPr>
          <p:cNvSpPr>
            <a:spLocks noGrp="1"/>
          </p:cNvSpPr>
          <p:nvPr>
            <p:ph type="subTitle" idx="1"/>
          </p:nvPr>
        </p:nvSpPr>
        <p:spPr/>
        <p:txBody>
          <a:bodyPr/>
          <a:lstStyle/>
          <a:p>
            <a:r>
              <a:rPr lang="en-US" dirty="0"/>
              <a:t>Pinellas Gulf Coast Academy</a:t>
            </a:r>
          </a:p>
        </p:txBody>
      </p:sp>
    </p:spTree>
    <p:extLst>
      <p:ext uri="{BB962C8B-B14F-4D97-AF65-F5344CB8AC3E}">
        <p14:creationId xmlns:p14="http://schemas.microsoft.com/office/powerpoint/2010/main" val="250298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6A45-879A-406D-85C8-9B03F0E465C3}"/>
              </a:ext>
            </a:extLst>
          </p:cNvPr>
          <p:cNvSpPr>
            <a:spLocks noGrp="1"/>
          </p:cNvSpPr>
          <p:nvPr>
            <p:ph type="title"/>
          </p:nvPr>
        </p:nvSpPr>
        <p:spPr/>
        <p:txBody>
          <a:bodyPr/>
          <a:lstStyle/>
          <a:p>
            <a:r>
              <a:rPr lang="en-US" dirty="0"/>
              <a:t>Choose your method of note-taking</a:t>
            </a:r>
          </a:p>
        </p:txBody>
      </p:sp>
      <p:sp>
        <p:nvSpPr>
          <p:cNvPr id="4" name="Content Placeholder 3">
            <a:extLst>
              <a:ext uri="{FF2B5EF4-FFF2-40B4-BE49-F238E27FC236}">
                <a16:creationId xmlns:a16="http://schemas.microsoft.com/office/drawing/2014/main" id="{F4BB6FB0-703C-48D1-B5F9-0A7136127252}"/>
              </a:ext>
            </a:extLst>
          </p:cNvPr>
          <p:cNvSpPr>
            <a:spLocks noGrp="1"/>
          </p:cNvSpPr>
          <p:nvPr>
            <p:ph sz="half" idx="1"/>
          </p:nvPr>
        </p:nvSpPr>
        <p:spPr>
          <a:xfrm>
            <a:off x="1298448" y="2042160"/>
            <a:ext cx="4718304" cy="4206240"/>
          </a:xfrm>
        </p:spPr>
        <p:txBody>
          <a:bodyPr>
            <a:normAutofit/>
          </a:bodyPr>
          <a:lstStyle/>
          <a:p>
            <a:r>
              <a:rPr lang="en-US" b="1" dirty="0"/>
              <a:t>Microsoft Class Notebook</a:t>
            </a:r>
            <a:endParaRPr lang="en-US" dirty="0"/>
          </a:p>
          <a:p>
            <a:r>
              <a:rPr lang="en-US" sz="2000" dirty="0"/>
              <a:t>Log in to </a:t>
            </a:r>
            <a:r>
              <a:rPr lang="en-US" sz="2000" dirty="0">
                <a:hlinkClick r:id="rId2"/>
              </a:rPr>
              <a:t>www.clever.com</a:t>
            </a:r>
            <a:endParaRPr lang="en-US" sz="2000" dirty="0"/>
          </a:p>
          <a:p>
            <a:r>
              <a:rPr lang="en-US" sz="2000" dirty="0"/>
              <a:t>Log in as student </a:t>
            </a:r>
          </a:p>
          <a:p>
            <a:pPr lvl="1"/>
            <a:r>
              <a:rPr lang="en-US" dirty="0"/>
              <a:t>Search for school and enter your school login info (R2D2 and password)</a:t>
            </a:r>
          </a:p>
          <a:p>
            <a:r>
              <a:rPr lang="en-US" sz="2000" dirty="0"/>
              <a:t>Open Office 365 app</a:t>
            </a:r>
          </a:p>
          <a:p>
            <a:r>
              <a:rPr lang="en-US" sz="2000" dirty="0"/>
              <a:t>Open One Note</a:t>
            </a:r>
          </a:p>
          <a:p>
            <a:r>
              <a:rPr lang="en-US" sz="2000" dirty="0"/>
              <a:t>Open Notebook titled (your name) @ Pinellas County Schools</a:t>
            </a:r>
          </a:p>
          <a:p>
            <a:endParaRPr lang="en-US" dirty="0"/>
          </a:p>
        </p:txBody>
      </p:sp>
      <p:sp>
        <p:nvSpPr>
          <p:cNvPr id="5" name="Content Placeholder 4">
            <a:extLst>
              <a:ext uri="{FF2B5EF4-FFF2-40B4-BE49-F238E27FC236}">
                <a16:creationId xmlns:a16="http://schemas.microsoft.com/office/drawing/2014/main" id="{DC67936C-01BC-48CE-A58B-2BFB3360CB5E}"/>
              </a:ext>
            </a:extLst>
          </p:cNvPr>
          <p:cNvSpPr>
            <a:spLocks noGrp="1"/>
          </p:cNvSpPr>
          <p:nvPr>
            <p:ph sz="half" idx="2"/>
          </p:nvPr>
        </p:nvSpPr>
        <p:spPr/>
        <p:txBody>
          <a:bodyPr>
            <a:normAutofit/>
          </a:bodyPr>
          <a:lstStyle/>
          <a:p>
            <a:r>
              <a:rPr lang="en-US" b="1" dirty="0"/>
              <a:t>Pen and Paper</a:t>
            </a:r>
          </a:p>
          <a:p>
            <a:endParaRPr lang="en-US" b="1" dirty="0"/>
          </a:p>
          <a:p>
            <a:r>
              <a:rPr lang="en-US" dirty="0"/>
              <a:t>Ask your teacher for a spiral notebook to take your notes in and pencil </a:t>
            </a:r>
          </a:p>
          <a:p>
            <a:pPr marL="0" indent="0">
              <a:buNone/>
            </a:pPr>
            <a:r>
              <a:rPr lang="en-US" dirty="0"/>
              <a:t>(you are responsible for keeping up with your notebook)</a:t>
            </a:r>
          </a:p>
        </p:txBody>
      </p:sp>
    </p:spTree>
    <p:extLst>
      <p:ext uri="{BB962C8B-B14F-4D97-AF65-F5344CB8AC3E}">
        <p14:creationId xmlns:p14="http://schemas.microsoft.com/office/powerpoint/2010/main" val="32249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8B58D4-CEB5-4ED8-8274-E0B6EFF30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991" y="1464632"/>
            <a:ext cx="9073689" cy="4477375"/>
          </a:xfrm>
          <a:prstGeom prst="rect">
            <a:avLst/>
          </a:prstGeom>
        </p:spPr>
      </p:pic>
      <p:sp>
        <p:nvSpPr>
          <p:cNvPr id="10" name="TextBox 9">
            <a:extLst>
              <a:ext uri="{FF2B5EF4-FFF2-40B4-BE49-F238E27FC236}">
                <a16:creationId xmlns:a16="http://schemas.microsoft.com/office/drawing/2014/main" id="{39A6AE74-53A5-4BFB-99CE-90E32AD7C560}"/>
              </a:ext>
            </a:extLst>
          </p:cNvPr>
          <p:cNvSpPr txBox="1"/>
          <p:nvPr/>
        </p:nvSpPr>
        <p:spPr>
          <a:xfrm>
            <a:off x="1319991" y="701040"/>
            <a:ext cx="8972089" cy="369332"/>
          </a:xfrm>
          <a:prstGeom prst="rect">
            <a:avLst/>
          </a:prstGeom>
          <a:noFill/>
        </p:spPr>
        <p:txBody>
          <a:bodyPr wrap="square" rtlCol="0">
            <a:spAutoFit/>
          </a:bodyPr>
          <a:lstStyle/>
          <a:p>
            <a:r>
              <a:rPr lang="en-US" dirty="0"/>
              <a:t>Sample One Note Notebook</a:t>
            </a:r>
          </a:p>
        </p:txBody>
      </p:sp>
      <p:sp>
        <p:nvSpPr>
          <p:cNvPr id="11" name="TextBox 10">
            <a:extLst>
              <a:ext uri="{FF2B5EF4-FFF2-40B4-BE49-F238E27FC236}">
                <a16:creationId xmlns:a16="http://schemas.microsoft.com/office/drawing/2014/main" id="{6802E057-5652-4A82-A7BC-9DB1D89F9F81}"/>
              </a:ext>
            </a:extLst>
          </p:cNvPr>
          <p:cNvSpPr txBox="1"/>
          <p:nvPr/>
        </p:nvSpPr>
        <p:spPr>
          <a:xfrm>
            <a:off x="7456602" y="2026763"/>
            <a:ext cx="2835478" cy="1754326"/>
          </a:xfrm>
          <a:prstGeom prst="rect">
            <a:avLst/>
          </a:prstGeom>
          <a:noFill/>
        </p:spPr>
        <p:txBody>
          <a:bodyPr wrap="square" rtlCol="0">
            <a:spAutoFit/>
          </a:bodyPr>
          <a:lstStyle/>
          <a:p>
            <a:r>
              <a:rPr lang="en-US" b="1" dirty="0">
                <a:solidFill>
                  <a:schemeClr val="accent4">
                    <a:lumMod val="75000"/>
                  </a:schemeClr>
                </a:solidFill>
              </a:rPr>
              <a:t>You can add as many sections as you need.</a:t>
            </a:r>
          </a:p>
          <a:p>
            <a:endParaRPr lang="en-US" b="1" dirty="0">
              <a:solidFill>
                <a:schemeClr val="accent4">
                  <a:lumMod val="75000"/>
                </a:schemeClr>
              </a:solidFill>
            </a:endParaRPr>
          </a:p>
          <a:p>
            <a:r>
              <a:rPr lang="en-US" b="1" dirty="0">
                <a:solidFill>
                  <a:schemeClr val="accent4">
                    <a:lumMod val="75000"/>
                  </a:schemeClr>
                </a:solidFill>
              </a:rPr>
              <a:t>You can add as many pages to each section as you want.</a:t>
            </a:r>
          </a:p>
        </p:txBody>
      </p:sp>
    </p:spTree>
    <p:extLst>
      <p:ext uri="{BB962C8B-B14F-4D97-AF65-F5344CB8AC3E}">
        <p14:creationId xmlns:p14="http://schemas.microsoft.com/office/powerpoint/2010/main" val="215489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697547-7958-4093-800D-D49DCDC50B54}"/>
              </a:ext>
            </a:extLst>
          </p:cNvPr>
          <p:cNvSpPr txBox="1"/>
          <p:nvPr/>
        </p:nvSpPr>
        <p:spPr>
          <a:xfrm>
            <a:off x="688157" y="631596"/>
            <a:ext cx="10850251" cy="2954655"/>
          </a:xfrm>
          <a:prstGeom prst="rect">
            <a:avLst/>
          </a:prstGeom>
          <a:noFill/>
        </p:spPr>
        <p:txBody>
          <a:bodyPr wrap="square" rtlCol="0">
            <a:spAutoFit/>
          </a:bodyPr>
          <a:lstStyle/>
          <a:p>
            <a:pPr algn="ctr"/>
            <a:r>
              <a:rPr lang="en-US" sz="2400" b="1" dirty="0"/>
              <a:t>Note-taking in English</a:t>
            </a:r>
          </a:p>
          <a:p>
            <a:endParaRPr lang="en-US" b="1" dirty="0"/>
          </a:p>
          <a:p>
            <a:pPr marL="342900" indent="-342900">
              <a:buAutoNum type="arabicPeriod"/>
            </a:pPr>
            <a:r>
              <a:rPr lang="en-US" dirty="0"/>
              <a:t>Read EVERYTHING (listen with audio if you’d like!).</a:t>
            </a:r>
          </a:p>
          <a:p>
            <a:pPr marL="342900" indent="-342900">
              <a:buAutoNum type="arabicPeriod"/>
            </a:pPr>
            <a:r>
              <a:rPr lang="en-US" dirty="0"/>
              <a:t>Click on the key terms icon and write down ALL key terms and definitions.</a:t>
            </a:r>
          </a:p>
          <a:p>
            <a:pPr marL="342900" indent="-342900">
              <a:buAutoNum type="arabicPeriod"/>
            </a:pPr>
            <a:r>
              <a:rPr lang="en-US" dirty="0"/>
              <a:t>Copy down information in  menus and text boxes. This information is VERY important.</a:t>
            </a:r>
          </a:p>
          <a:p>
            <a:pPr marL="342900" indent="-342900">
              <a:buAutoNum type="arabicPeriod"/>
            </a:pPr>
            <a:r>
              <a:rPr lang="en-US" dirty="0"/>
              <a:t>DON’T skip over the activities- these help you understand and practice what you are learning.</a:t>
            </a:r>
          </a:p>
          <a:p>
            <a:pPr marL="342900" indent="-342900">
              <a:buAutoNum type="arabicPeriod"/>
            </a:pPr>
            <a:r>
              <a:rPr lang="en-US" dirty="0"/>
              <a:t>Summarize historical background information for the stories and essays in your notes and any information that is significant to why the author wrote the story or how it relates to other literature, art, or major works.</a:t>
            </a:r>
          </a:p>
          <a:p>
            <a:pPr marL="342900" indent="-342900">
              <a:buAutoNum type="arabicPeriod"/>
            </a:pPr>
            <a:r>
              <a:rPr lang="en-US" dirty="0"/>
              <a:t>ALWAYS click on the Reading Materials icon. This contains your reading selections for the section. For easy reference, you can copy and paste these selections into your Notebook.</a:t>
            </a:r>
          </a:p>
        </p:txBody>
      </p:sp>
      <p:pic>
        <p:nvPicPr>
          <p:cNvPr id="4" name="Picture 3">
            <a:extLst>
              <a:ext uri="{FF2B5EF4-FFF2-40B4-BE49-F238E27FC236}">
                <a16:creationId xmlns:a16="http://schemas.microsoft.com/office/drawing/2014/main" id="{C59789D0-E616-451B-81A1-2BAA99C4C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042" y="4126583"/>
            <a:ext cx="1140998" cy="1320792"/>
          </a:xfrm>
          <a:prstGeom prst="rect">
            <a:avLst/>
          </a:prstGeom>
        </p:spPr>
      </p:pic>
      <p:pic>
        <p:nvPicPr>
          <p:cNvPr id="6" name="Picture 5">
            <a:extLst>
              <a:ext uri="{FF2B5EF4-FFF2-40B4-BE49-F238E27FC236}">
                <a16:creationId xmlns:a16="http://schemas.microsoft.com/office/drawing/2014/main" id="{4529A6BF-0B28-4294-8B7B-0A42EC54C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578" y="4126583"/>
            <a:ext cx="1009791" cy="1352739"/>
          </a:xfrm>
          <a:prstGeom prst="rect">
            <a:avLst/>
          </a:prstGeom>
        </p:spPr>
      </p:pic>
      <p:pic>
        <p:nvPicPr>
          <p:cNvPr id="5" name="Picture 4">
            <a:extLst>
              <a:ext uri="{FF2B5EF4-FFF2-40B4-BE49-F238E27FC236}">
                <a16:creationId xmlns:a16="http://schemas.microsoft.com/office/drawing/2014/main" id="{C39F2DE9-A91A-42F8-B92A-BCFB3E860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8992" y="3797038"/>
            <a:ext cx="2609850" cy="1752600"/>
          </a:xfrm>
          <a:prstGeom prst="rect">
            <a:avLst/>
          </a:prstGeom>
        </p:spPr>
      </p:pic>
      <p:pic>
        <p:nvPicPr>
          <p:cNvPr id="8" name="Picture 7">
            <a:extLst>
              <a:ext uri="{FF2B5EF4-FFF2-40B4-BE49-F238E27FC236}">
                <a16:creationId xmlns:a16="http://schemas.microsoft.com/office/drawing/2014/main" id="{C7DCB6F7-D1DE-4A50-AEA3-220E5B15FC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993" y="3724941"/>
            <a:ext cx="2152650" cy="2124075"/>
          </a:xfrm>
          <a:prstGeom prst="rect">
            <a:avLst/>
          </a:prstGeom>
        </p:spPr>
      </p:pic>
    </p:spTree>
    <p:extLst>
      <p:ext uri="{BB962C8B-B14F-4D97-AF65-F5344CB8AC3E}">
        <p14:creationId xmlns:p14="http://schemas.microsoft.com/office/powerpoint/2010/main" val="229386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2DDDD0-EF8F-4CFA-BDF7-CB5CCCBDDDB8}"/>
              </a:ext>
            </a:extLst>
          </p:cNvPr>
          <p:cNvSpPr txBox="1"/>
          <p:nvPr/>
        </p:nvSpPr>
        <p:spPr>
          <a:xfrm>
            <a:off x="772998" y="716437"/>
            <a:ext cx="10595728" cy="2862322"/>
          </a:xfrm>
          <a:prstGeom prst="rect">
            <a:avLst/>
          </a:prstGeom>
          <a:noFill/>
        </p:spPr>
        <p:txBody>
          <a:bodyPr wrap="square" rtlCol="0">
            <a:spAutoFit/>
          </a:bodyPr>
          <a:lstStyle/>
          <a:p>
            <a:pPr algn="ctr"/>
            <a:r>
              <a:rPr lang="en-US" b="1" dirty="0"/>
              <a:t>Note-taking in Math</a:t>
            </a:r>
          </a:p>
          <a:p>
            <a:pPr algn="ctr"/>
            <a:endParaRPr lang="en-US" b="1" dirty="0"/>
          </a:p>
          <a:p>
            <a:pPr algn="ctr"/>
            <a:endParaRPr lang="en-US" b="1" dirty="0"/>
          </a:p>
          <a:p>
            <a:r>
              <a:rPr lang="en-US" dirty="0"/>
              <a:t>Notebooks should include:</a:t>
            </a:r>
          </a:p>
          <a:p>
            <a:pPr marL="342900" indent="-342900">
              <a:buAutoNum type="arabicPeriod"/>
            </a:pPr>
            <a:r>
              <a:rPr lang="en-US" dirty="0"/>
              <a:t>A date</a:t>
            </a:r>
          </a:p>
          <a:p>
            <a:pPr marL="342900" indent="-342900">
              <a:buAutoNum type="arabicPeriod"/>
            </a:pPr>
            <a:r>
              <a:rPr lang="en-US" dirty="0"/>
              <a:t>A Unit and Section number (ex. 2.2.1) and Title (ex. Algorithms)</a:t>
            </a:r>
          </a:p>
          <a:p>
            <a:pPr marL="342900" indent="-342900">
              <a:buAutoNum type="arabicPeriod"/>
            </a:pPr>
            <a:r>
              <a:rPr lang="en-US" dirty="0"/>
              <a:t>Key terms and definitions</a:t>
            </a:r>
          </a:p>
          <a:p>
            <a:pPr marL="342900" indent="-342900">
              <a:buAutoNum type="arabicPeriod"/>
            </a:pPr>
            <a:r>
              <a:rPr lang="en-US" dirty="0"/>
              <a:t>Formulas</a:t>
            </a:r>
          </a:p>
          <a:p>
            <a:pPr marL="342900" indent="-342900">
              <a:buAutoNum type="arabicPeriod"/>
            </a:pPr>
            <a:r>
              <a:rPr lang="en-US" dirty="0"/>
              <a:t>Steps for solving the problem</a:t>
            </a:r>
          </a:p>
          <a:p>
            <a:pPr marL="342900" indent="-342900">
              <a:buAutoNum type="arabicPeriod"/>
            </a:pPr>
            <a:r>
              <a:rPr lang="en-US" dirty="0"/>
              <a:t>Anything written on the white board during direct instruction</a:t>
            </a:r>
          </a:p>
        </p:txBody>
      </p:sp>
      <p:pic>
        <p:nvPicPr>
          <p:cNvPr id="9" name="Picture 8">
            <a:extLst>
              <a:ext uri="{FF2B5EF4-FFF2-40B4-BE49-F238E27FC236}">
                <a16:creationId xmlns:a16="http://schemas.microsoft.com/office/drawing/2014/main" id="{F0D81896-C1E6-495F-8FC4-4077B9059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868" y="2147598"/>
            <a:ext cx="2143125" cy="2133600"/>
          </a:xfrm>
          <a:prstGeom prst="rect">
            <a:avLst/>
          </a:prstGeom>
        </p:spPr>
      </p:pic>
      <p:pic>
        <p:nvPicPr>
          <p:cNvPr id="11" name="Picture 10">
            <a:extLst>
              <a:ext uri="{FF2B5EF4-FFF2-40B4-BE49-F238E27FC236}">
                <a16:creationId xmlns:a16="http://schemas.microsoft.com/office/drawing/2014/main" id="{F3B3FF0B-9669-40D1-B0A9-6E6E50FA5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626" y="4046897"/>
            <a:ext cx="2628900" cy="1743075"/>
          </a:xfrm>
          <a:prstGeom prst="rect">
            <a:avLst/>
          </a:prstGeom>
        </p:spPr>
      </p:pic>
    </p:spTree>
    <p:extLst>
      <p:ext uri="{BB962C8B-B14F-4D97-AF65-F5344CB8AC3E}">
        <p14:creationId xmlns:p14="http://schemas.microsoft.com/office/powerpoint/2010/main" val="295248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A608E1-DF71-421F-9A4A-4233D0D6973B}"/>
              </a:ext>
            </a:extLst>
          </p:cNvPr>
          <p:cNvSpPr txBox="1"/>
          <p:nvPr/>
        </p:nvSpPr>
        <p:spPr>
          <a:xfrm>
            <a:off x="744718" y="688157"/>
            <a:ext cx="10718276" cy="3477875"/>
          </a:xfrm>
          <a:prstGeom prst="rect">
            <a:avLst/>
          </a:prstGeom>
          <a:noFill/>
        </p:spPr>
        <p:txBody>
          <a:bodyPr wrap="square" rtlCol="0">
            <a:spAutoFit/>
          </a:bodyPr>
          <a:lstStyle/>
          <a:p>
            <a:pPr algn="ctr"/>
            <a:r>
              <a:rPr lang="en-US" sz="2000" b="1" dirty="0"/>
              <a:t>Note-taking in Science</a:t>
            </a:r>
          </a:p>
          <a:p>
            <a:endParaRPr lang="en-US" sz="2000" dirty="0"/>
          </a:p>
          <a:p>
            <a:r>
              <a:rPr lang="en-US" sz="2000" b="1" dirty="0"/>
              <a:t>APEX Study Sheet/Guides</a:t>
            </a:r>
          </a:p>
          <a:p>
            <a:r>
              <a:rPr lang="en-US" sz="2000" dirty="0"/>
              <a:t>The Science department has copies of study sheet/guides for students who use paper and pen.</a:t>
            </a:r>
          </a:p>
          <a:p>
            <a:r>
              <a:rPr lang="en-US" sz="2000" dirty="0"/>
              <a:t>Students may also complete study sheet/guides online using their One Note notebooks and Mrs. </a:t>
            </a:r>
            <a:r>
              <a:rPr lang="en-US" sz="2000" dirty="0" err="1"/>
              <a:t>Gicka</a:t>
            </a:r>
            <a:r>
              <a:rPr lang="en-US" sz="2000" dirty="0"/>
              <a:t> or Mr. Mitchell will help students set those up online.</a:t>
            </a:r>
          </a:p>
          <a:p>
            <a:endParaRPr lang="en-US" sz="2000" dirty="0"/>
          </a:p>
          <a:p>
            <a:r>
              <a:rPr lang="en-US" sz="2000" dirty="0"/>
              <a:t>Some considerations when taking notes:</a:t>
            </a:r>
          </a:p>
          <a:p>
            <a:pPr marL="457200" indent="-457200">
              <a:buAutoNum type="arabicPeriod"/>
            </a:pPr>
            <a:r>
              <a:rPr lang="en-US" sz="2000" dirty="0"/>
              <a:t>Write down ALL key terms and information in </a:t>
            </a:r>
            <a:r>
              <a:rPr lang="en-US" sz="2000" b="1" dirty="0"/>
              <a:t>bold</a:t>
            </a:r>
          </a:p>
          <a:p>
            <a:pPr marL="457200" indent="-457200">
              <a:buAutoNum type="arabicPeriod"/>
            </a:pPr>
            <a:r>
              <a:rPr lang="en-US" sz="2000" dirty="0"/>
              <a:t>Pay careful attention to text boxes, charts, and graphs</a:t>
            </a:r>
          </a:p>
          <a:p>
            <a:pPr marL="457200" indent="-457200">
              <a:buAutoNum type="arabicPeriod"/>
            </a:pPr>
            <a:r>
              <a:rPr lang="en-US" sz="2000" dirty="0"/>
              <a:t>Answer each part of the study sheet question, as some questions have two questions in one.</a:t>
            </a:r>
          </a:p>
        </p:txBody>
      </p:sp>
      <p:pic>
        <p:nvPicPr>
          <p:cNvPr id="4" name="Picture 3">
            <a:extLst>
              <a:ext uri="{FF2B5EF4-FFF2-40B4-BE49-F238E27FC236}">
                <a16:creationId xmlns:a16="http://schemas.microsoft.com/office/drawing/2014/main" id="{17AFD142-7999-460B-BFEB-0E68A259F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880" y="4318426"/>
            <a:ext cx="885708" cy="1516212"/>
          </a:xfrm>
          <a:prstGeom prst="rect">
            <a:avLst/>
          </a:prstGeom>
        </p:spPr>
      </p:pic>
      <p:pic>
        <p:nvPicPr>
          <p:cNvPr id="6" name="Picture 5">
            <a:extLst>
              <a:ext uri="{FF2B5EF4-FFF2-40B4-BE49-F238E27FC236}">
                <a16:creationId xmlns:a16="http://schemas.microsoft.com/office/drawing/2014/main" id="{EC5FF070-3350-45CD-A5D5-FDE1A0D2D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467" y="4318426"/>
            <a:ext cx="1057423" cy="1667108"/>
          </a:xfrm>
          <a:prstGeom prst="rect">
            <a:avLst/>
          </a:prstGeom>
        </p:spPr>
      </p:pic>
      <p:pic>
        <p:nvPicPr>
          <p:cNvPr id="5" name="Picture 4">
            <a:extLst>
              <a:ext uri="{FF2B5EF4-FFF2-40B4-BE49-F238E27FC236}">
                <a16:creationId xmlns:a16="http://schemas.microsoft.com/office/drawing/2014/main" id="{C61C9301-27D8-4194-B20C-967E004606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519" y="4280442"/>
            <a:ext cx="2619375" cy="1743075"/>
          </a:xfrm>
          <a:prstGeom prst="rect">
            <a:avLst/>
          </a:prstGeom>
        </p:spPr>
      </p:pic>
      <p:pic>
        <p:nvPicPr>
          <p:cNvPr id="8" name="Picture 7">
            <a:extLst>
              <a:ext uri="{FF2B5EF4-FFF2-40B4-BE49-F238E27FC236}">
                <a16:creationId xmlns:a16="http://schemas.microsoft.com/office/drawing/2014/main" id="{4E9ECBDC-608F-4369-B9E8-7B096FC53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5883" y="2366050"/>
            <a:ext cx="3409950" cy="1343025"/>
          </a:xfrm>
          <a:prstGeom prst="rect">
            <a:avLst/>
          </a:prstGeom>
        </p:spPr>
      </p:pic>
    </p:spTree>
    <p:extLst>
      <p:ext uri="{BB962C8B-B14F-4D97-AF65-F5344CB8AC3E}">
        <p14:creationId xmlns:p14="http://schemas.microsoft.com/office/powerpoint/2010/main" val="164629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652817-5235-4D55-B2C0-49EAF59901DB}"/>
              </a:ext>
            </a:extLst>
          </p:cNvPr>
          <p:cNvSpPr txBox="1"/>
          <p:nvPr/>
        </p:nvSpPr>
        <p:spPr>
          <a:xfrm>
            <a:off x="772997" y="810706"/>
            <a:ext cx="10633435" cy="3447098"/>
          </a:xfrm>
          <a:prstGeom prst="rect">
            <a:avLst/>
          </a:prstGeom>
          <a:noFill/>
        </p:spPr>
        <p:txBody>
          <a:bodyPr wrap="square" rtlCol="0">
            <a:spAutoFit/>
          </a:bodyPr>
          <a:lstStyle/>
          <a:p>
            <a:pPr algn="ctr"/>
            <a:r>
              <a:rPr lang="en-US" sz="2000" b="1" dirty="0"/>
              <a:t>Note-taking in Social Studies</a:t>
            </a:r>
          </a:p>
          <a:p>
            <a:endParaRPr lang="en-US" dirty="0"/>
          </a:p>
          <a:p>
            <a:r>
              <a:rPr lang="en-US" b="1" dirty="0"/>
              <a:t>APEX Study Guides</a:t>
            </a:r>
          </a:p>
          <a:p>
            <a:r>
              <a:rPr lang="en-US" dirty="0"/>
              <a:t>Study guides are utilized in Social Studies classes, and teachers have online class notebooks they can digitally share with students containing study guides that students can copy and paste directly into their One Note Notebook. Please see Mr. Klaskow or Mr. </a:t>
            </a:r>
            <a:r>
              <a:rPr lang="en-US" dirty="0" err="1"/>
              <a:t>VanRiper</a:t>
            </a:r>
            <a:r>
              <a:rPr lang="en-US" dirty="0"/>
              <a:t> for assistance in setting up your online notebook for each Social Studies class.</a:t>
            </a:r>
          </a:p>
          <a:p>
            <a:endParaRPr lang="en-US" dirty="0"/>
          </a:p>
          <a:p>
            <a:r>
              <a:rPr lang="en-US" dirty="0"/>
              <a:t>Considerations when completing study guides:</a:t>
            </a:r>
          </a:p>
          <a:p>
            <a:endParaRPr lang="en-US" dirty="0"/>
          </a:p>
          <a:p>
            <a:pPr marL="342900" indent="-342900">
              <a:buAutoNum type="arabicPeriod"/>
            </a:pPr>
            <a:r>
              <a:rPr lang="en-US" dirty="0"/>
              <a:t>Write down all key terms and definitions.</a:t>
            </a:r>
          </a:p>
          <a:p>
            <a:pPr marL="342900" indent="-342900">
              <a:buAutoNum type="arabicPeriod"/>
            </a:pPr>
            <a:r>
              <a:rPr lang="en-US" dirty="0"/>
              <a:t>Pay careful attention to timelines, charts, and textboxes. </a:t>
            </a:r>
          </a:p>
          <a:p>
            <a:pPr marL="342900" indent="-342900">
              <a:buAutoNum type="arabicPeriod"/>
            </a:pPr>
            <a:r>
              <a:rPr lang="en-US" dirty="0"/>
              <a:t>Answer each part of the question on the study guide. Some questions have two questions in one!</a:t>
            </a:r>
          </a:p>
        </p:txBody>
      </p:sp>
      <p:pic>
        <p:nvPicPr>
          <p:cNvPr id="4" name="Picture 3">
            <a:extLst>
              <a:ext uri="{FF2B5EF4-FFF2-40B4-BE49-F238E27FC236}">
                <a16:creationId xmlns:a16="http://schemas.microsoft.com/office/drawing/2014/main" id="{1F4A4418-2424-4456-B747-F3654A720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767" y="4339128"/>
            <a:ext cx="2619375" cy="1743075"/>
          </a:xfrm>
          <a:prstGeom prst="rect">
            <a:avLst/>
          </a:prstGeom>
        </p:spPr>
      </p:pic>
      <p:pic>
        <p:nvPicPr>
          <p:cNvPr id="6" name="Picture 5">
            <a:extLst>
              <a:ext uri="{FF2B5EF4-FFF2-40B4-BE49-F238E27FC236}">
                <a16:creationId xmlns:a16="http://schemas.microsoft.com/office/drawing/2014/main" id="{1EC740EE-A2DB-4962-996D-58B45D326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651" y="4377228"/>
            <a:ext cx="2686050" cy="1704975"/>
          </a:xfrm>
          <a:prstGeom prst="rect">
            <a:avLst/>
          </a:prstGeom>
        </p:spPr>
      </p:pic>
    </p:spTree>
    <p:extLst>
      <p:ext uri="{BB962C8B-B14F-4D97-AF65-F5344CB8AC3E}">
        <p14:creationId xmlns:p14="http://schemas.microsoft.com/office/powerpoint/2010/main" val="34042739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413</TotalTime>
  <Words>500</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Note-taking in APEX</vt:lpstr>
      <vt:lpstr>Choose your method of note-taking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Note-taking in APEX</dc:title>
  <dc:creator>Moore Anne</dc:creator>
  <cp:lastModifiedBy>Moore Anne</cp:lastModifiedBy>
  <cp:revision>16</cp:revision>
  <dcterms:created xsi:type="dcterms:W3CDTF">2019-04-09T13:52:14Z</dcterms:created>
  <dcterms:modified xsi:type="dcterms:W3CDTF">2019-04-16T17:27:43Z</dcterms:modified>
</cp:coreProperties>
</file>